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Platypi Medium" pitchFamily="2" charset="77"/>
      <p:regular r:id="rId21"/>
    </p:embeddedFont>
    <p:embeddedFont>
      <p:font typeface="Source Serif 4" panose="02040503040405020204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58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9113" y="259557"/>
            <a:ext cx="7638574" cy="270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00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CodeRAG</a:t>
            </a: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 Retrieval-Augmented Conversational Agents for Code-Switched, Low Resource Language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239113" y="2930723"/>
            <a:ext cx="76385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239113" y="3731657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Submitted by: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39113" y="4282678"/>
            <a:ext cx="35569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Aadarsha Mahato (102217264)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39113" y="4820126"/>
            <a:ext cx="35569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Arshnoor (102397004)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239113" y="5357574"/>
            <a:ext cx="35569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 Fourth Year, CSE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328315" y="3731657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Submitted to: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328315" y="4282678"/>
            <a:ext cx="35569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Dr. Jyoti Maggu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0328315" y="4820126"/>
            <a:ext cx="35569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Assistant Professor-I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328315" y="5357574"/>
            <a:ext cx="355699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Computer Science and Engineering Department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10328315" y="6238994"/>
            <a:ext cx="355699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Thapar Institute of Engineering and Technology, Patiala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798B9A-EC11-AB4B-9BEC-4375C380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02" y="1611749"/>
            <a:ext cx="4408776" cy="48062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29032"/>
            <a:ext cx="7365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779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CodeRAG significantly improves question answering in code-switched settings like Hinglish through hybrid retrieval and RL optimization.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857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Current Limitations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37378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Limited language coverage (mostly Hindi-English).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429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Domain specificity issues.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85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Context truncation due to fixed top-k.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902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 online learning or user feedback.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595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Limited computational resources.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0857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Directions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42721" y="37378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Expand to additional low-resource languages.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5429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Introduce streaming responses.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3480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conversation-history conditioning.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1531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Fine-tune reward models on domain-specific datasets.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0799C8-369F-2145-A3CA-35E1C57D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4" y="2199097"/>
            <a:ext cx="6036888" cy="4394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826" y="400764"/>
            <a:ext cx="5427226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Executive Summary: CodeRAG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09826" y="1074420"/>
            <a:ext cx="812434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CodeRAG is a state-of-the-art Retrieval-Augmented Generation (RAG) system designed for Hinglish (Hindi-English code-switched) question answering.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9826" y="1704499"/>
            <a:ext cx="8124349" cy="1421844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6" name="Shape 3"/>
          <p:cNvSpPr/>
          <p:nvPr/>
        </p:nvSpPr>
        <p:spPr>
          <a:xfrm>
            <a:off x="655439" y="1850112"/>
            <a:ext cx="436959" cy="436959"/>
          </a:xfrm>
          <a:prstGeom prst="roundRect">
            <a:avLst>
              <a:gd name="adj" fmla="val 20924356"/>
            </a:avLst>
          </a:prstGeom>
          <a:solidFill>
            <a:srgbClr val="3E251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573" y="1970246"/>
            <a:ext cx="196572" cy="1965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5439" y="2432685"/>
            <a:ext cx="182094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Hybrid Retrieval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55439" y="2747605"/>
            <a:ext cx="783312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Combines dense (semantic) and sparse (BM25) methods.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09826" y="3271957"/>
            <a:ext cx="8124349" cy="1421844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1" name="Shape 7"/>
          <p:cNvSpPr/>
          <p:nvPr/>
        </p:nvSpPr>
        <p:spPr>
          <a:xfrm>
            <a:off x="655439" y="3417570"/>
            <a:ext cx="436959" cy="436959"/>
          </a:xfrm>
          <a:prstGeom prst="roundRect">
            <a:avLst>
              <a:gd name="adj" fmla="val 20924356"/>
            </a:avLst>
          </a:prstGeom>
          <a:solidFill>
            <a:srgbClr val="3E251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73" y="3537704"/>
            <a:ext cx="196572" cy="1965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5439" y="4000143"/>
            <a:ext cx="192024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Generation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55439" y="4315063"/>
            <a:ext cx="783312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Gemini-powered answer generation with context-aware prompting.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09826" y="4839414"/>
            <a:ext cx="8124349" cy="1421844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6" name="Shape 11"/>
          <p:cNvSpPr/>
          <p:nvPr/>
        </p:nvSpPr>
        <p:spPr>
          <a:xfrm>
            <a:off x="655439" y="4985028"/>
            <a:ext cx="436959" cy="436959"/>
          </a:xfrm>
          <a:prstGeom prst="roundRect">
            <a:avLst>
              <a:gd name="adj" fmla="val 20924356"/>
            </a:avLst>
          </a:prstGeom>
          <a:solidFill>
            <a:srgbClr val="3E251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73" y="5105162"/>
            <a:ext cx="196572" cy="1965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55439" y="5567601"/>
            <a:ext cx="182094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RL Optimization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55439" y="5882521"/>
            <a:ext cx="783312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REINFORCE algorithm optimizes retrieval weight parameters.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09826" y="6406872"/>
            <a:ext cx="8124349" cy="1421844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21" name="Shape 15"/>
          <p:cNvSpPr/>
          <p:nvPr/>
        </p:nvSpPr>
        <p:spPr>
          <a:xfrm>
            <a:off x="655439" y="6552486"/>
            <a:ext cx="436959" cy="436959"/>
          </a:xfrm>
          <a:prstGeom prst="roundRect">
            <a:avLst>
              <a:gd name="adj" fmla="val 20924356"/>
            </a:avLst>
          </a:prstGeom>
          <a:solidFill>
            <a:srgbClr val="3E2513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73" y="6672620"/>
            <a:ext cx="196572" cy="19657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55439" y="7135058"/>
            <a:ext cx="21303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Multi-metric Evaluation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55439" y="7449979"/>
            <a:ext cx="783312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assessment across 6 quality dimensions.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1CE6D0-D49A-1043-9F54-3D1D04A15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922" y="795172"/>
            <a:ext cx="5702300" cy="3378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E0C31F-B7C6-3E47-A042-DF93CEF7D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9170" y="4159508"/>
            <a:ext cx="8711230" cy="3645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2909" y="507921"/>
            <a:ext cx="7850981" cy="1154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Motivation: The Hinglish Challenge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2909" y="1939409"/>
            <a:ext cx="785098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Hinglish is a dominant communication style, yet most QA systems struggle with mixed-language input.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2909" y="2737961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0049" y="2737961"/>
            <a:ext cx="91440" cy="1109663"/>
          </a:xfrm>
          <a:prstGeom prst="roundRect">
            <a:avLst>
              <a:gd name="adj" fmla="val 30302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6409015" y="2945487"/>
            <a:ext cx="372248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Mixed-Language Comprehension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09015" y="3344704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Models trained on monolingual data fail to understand Hinglish semantics.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32909" y="4032290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10049" y="4032290"/>
            <a:ext cx="91440" cy="1109663"/>
          </a:xfrm>
          <a:prstGeom prst="roundRect">
            <a:avLst>
              <a:gd name="adj" fmla="val 30302"/>
            </a:avLst>
          </a:prstGeom>
          <a:solidFill>
            <a:srgbClr val="3E2513"/>
          </a:solidFill>
          <a:ln/>
        </p:spPr>
      </p:sp>
      <p:sp>
        <p:nvSpPr>
          <p:cNvPr id="11" name="Text 8"/>
          <p:cNvSpPr/>
          <p:nvPr/>
        </p:nvSpPr>
        <p:spPr>
          <a:xfrm>
            <a:off x="6409015" y="4239816"/>
            <a:ext cx="337292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Cultural &amp; Regional Relevance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9015" y="4639032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Lack of cultural grounding and region-specific understanding.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2909" y="5326618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10049" y="5326618"/>
            <a:ext cx="91440" cy="1109663"/>
          </a:xfrm>
          <a:prstGeom prst="roundRect">
            <a:avLst>
              <a:gd name="adj" fmla="val 30302"/>
            </a:avLst>
          </a:prstGeom>
          <a:solidFill>
            <a:srgbClr val="3E2513"/>
          </a:solidFill>
          <a:ln/>
        </p:spPr>
      </p:sp>
      <p:sp>
        <p:nvSpPr>
          <p:cNvPr id="15" name="Text 12"/>
          <p:cNvSpPr/>
          <p:nvPr/>
        </p:nvSpPr>
        <p:spPr>
          <a:xfrm>
            <a:off x="6409015" y="5534144"/>
            <a:ext cx="244602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Retrieval Mismatches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09015" y="5933361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Difficulty aligning Hinglish queries with English documents.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2909" y="6620947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10049" y="6620947"/>
            <a:ext cx="91440" cy="1109663"/>
          </a:xfrm>
          <a:prstGeom prst="roundRect">
            <a:avLst>
              <a:gd name="adj" fmla="val 30302"/>
            </a:avLst>
          </a:prstGeom>
          <a:solidFill>
            <a:srgbClr val="3E2513"/>
          </a:solidFill>
          <a:ln/>
        </p:spPr>
      </p:sp>
      <p:sp>
        <p:nvSpPr>
          <p:cNvPr id="19" name="Text 16"/>
          <p:cNvSpPr/>
          <p:nvPr/>
        </p:nvSpPr>
        <p:spPr>
          <a:xfrm>
            <a:off x="6409015" y="6828473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Natural Generation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09015" y="7227689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Challenges in producing fluent, natural code-switched outputs.</a:t>
            </a:r>
            <a:endParaRPr lang="en-US" sz="1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755AA-4C7A-C240-BBBD-458097F6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6236"/>
            <a:ext cx="6006286" cy="4685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5449" y="742474"/>
            <a:ext cx="7673102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 &amp; Objectives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5449" y="2370892"/>
            <a:ext cx="767310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How can we design an effective RAG system for Hinglish queries with high answer quality, contextual grounding, and fluency?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5449" y="3489722"/>
            <a:ext cx="3151942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Challenges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35449" y="4093607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Semantic search on mixed-language inputs.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5449" y="4839533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Balancing dense and sparse retrieval for noisy queries.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449" y="5585460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Generating fluent, grounded Hinglish responses.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5449" y="6331387"/>
            <a:ext cx="358020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Reducing hallucinated content.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35962" y="3489722"/>
            <a:ext cx="3151942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 Goals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4835962" y="4093607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Design hybrid retrieval for Hinglish.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5962" y="4839533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Apply RL-based optimization for retrieval weights.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5962" y="5585460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Integrate LLM for context-aware generation.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5962" y="6331387"/>
            <a:ext cx="3580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Achieve superior performance across evaluation dimensions.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35962" y="7077313"/>
            <a:ext cx="358020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 intuitive user interface.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5DAC50-90B1-A843-904F-00CCC575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62" y="2286714"/>
            <a:ext cx="6030438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15300" y="1909523"/>
            <a:ext cx="7188121" cy="132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15300" y="3277788"/>
            <a:ext cx="5651500" cy="3648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system integrates a hybrid retrieval engine, a controlled answer-generation module, a reward modeling pipeline, and a lightweight reinforcement learning optimizer. This ensures concise, accurate, and context-grounded Hinglish answers.</a:t>
            </a:r>
            <a:endParaRPr lang="en-US" sz="1750" dirty="0"/>
          </a:p>
        </p:txBody>
      </p:sp>
      <p:pic>
        <p:nvPicPr>
          <p:cNvPr id="5" name="Picture 4" descr="/Users/aadarshamahato/Library/Containers/com.microsoft.Word/Data/tmp/Content.MSO/93789EEA.tmp">
            <a:extLst>
              <a:ext uri="{FF2B5EF4-FFF2-40B4-BE49-F238E27FC236}">
                <a16:creationId xmlns:a16="http://schemas.microsoft.com/office/drawing/2014/main" id="{D7CC3816-3C46-2A42-AFB2-706C16A839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" y="463868"/>
            <a:ext cx="7268607" cy="69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7471" y="580192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Component Deep Dive: Retrieval &amp; Generation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2373630"/>
            <a:ext cx="307490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A. Retrieval Engine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7471" y="2962870"/>
            <a:ext cx="3604498" cy="196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Combines dense (FAISS with paraphrase-multilingual-mpnet-base-v2 embeddings) and sparse (BM25) methods. Hybrid fusion uses RL-learned weights for robust retrieval.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7471" y="5115401"/>
            <a:ext cx="36044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Dense Retrieval: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FAISS (IP), L2-normalized vectors.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7471" y="5843111"/>
            <a:ext cx="36044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Sparse Retrieval: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BM25 (k1=1.5, b=0.75).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7471" y="6570821"/>
            <a:ext cx="36044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Hybrid Fusion: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w_dense * dense_score + w_sparse * sparse_score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29651" y="2373630"/>
            <a:ext cx="329957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B. Answer Generation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29651" y="2962870"/>
            <a:ext cx="3604498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Google Gemini 2.0 Flash generates responses. It receives a structured prompt with retrieved context and user query, producing short Hinglish answers.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9651" y="4787384"/>
            <a:ext cx="36044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Max Output: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200 tokens.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9651" y="5187077"/>
            <a:ext cx="36044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Temperature: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0.7 (balances creativity and coherence).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9651" y="5914787"/>
            <a:ext cx="360449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Constraints: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Hinglish tone, concise, context-only, easy to understand.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2D62F1-FD0E-4B41-A7C0-11C59E70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149" y="2817812"/>
            <a:ext cx="5961451" cy="3353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607100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Component Deep Dive: Reward &amp; Optimization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020" y="2429589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C. Reward Modeling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9020" y="3028355"/>
            <a:ext cx="3588901" cy="2333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fine-tuned DeBERTa-v3-small model evaluates relevance. Augmented with semantic similarity, ROUGE-L, token overlap, hallucination checks, and context quality for a weighted reward signal.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9020" y="5549384"/>
            <a:ext cx="3588901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Evaluation Metrics: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Cosine semantic similarity, ROUGE-L F1, Token Jaccard overlap, Hallucination/contradiction detection, Retrieved context quality.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33699" y="2429589"/>
            <a:ext cx="3588901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D. RL Optimization (REINFORCE)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4833699" y="3418880"/>
            <a:ext cx="3588901" cy="234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RL module uses REINFORCE to determine the optimal dense-vs-sparse weight balance (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w_dense = sigmoid(logit)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 It updates the logit using advantage-weighted gradients to maximize overall response quality.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33699" y="5955149"/>
            <a:ext cx="358890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Hyperparameters: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Learning rate: 1e-3, Steps: 200, Baseline momentum: α = 0.05.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DC9011-CB77-9046-A79F-B9BE0915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9631">
            <a:off x="9355169" y="1340303"/>
            <a:ext cx="4801347" cy="5101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6">
            <a:lumMod val="40000"/>
            <a:lumOff val="6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7467" y="2995732"/>
            <a:ext cx="9175552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Methodology: Data &amp; Hybrid Retrieval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7467" y="3904178"/>
            <a:ext cx="1325546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is prepared for Hinglish queries and English answers, then indexed for hybrid retrieval. The system combines dense semantic search and BM25 keyword matching.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303770" y="4753808"/>
            <a:ext cx="22860" cy="2938701"/>
          </a:xfrm>
          <a:prstGeom prst="roundRect">
            <a:avLst>
              <a:gd name="adj" fmla="val 12890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748820" y="5622488"/>
            <a:ext cx="589240" cy="22860"/>
          </a:xfrm>
          <a:prstGeom prst="roundRect">
            <a:avLst>
              <a:gd name="adj" fmla="val 128902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7241560" y="5560278"/>
            <a:ext cx="147280" cy="147280"/>
          </a:xfrm>
          <a:prstGeom prst="roundRect">
            <a:avLst>
              <a:gd name="adj" fmla="val 310429"/>
            </a:avLst>
          </a:prstGeom>
          <a:solidFill>
            <a:srgbClr val="3E2513"/>
          </a:solidFill>
          <a:ln/>
        </p:spPr>
      </p:sp>
      <p:sp>
        <p:nvSpPr>
          <p:cNvPr id="8" name="Shape 5"/>
          <p:cNvSpPr/>
          <p:nvPr/>
        </p:nvSpPr>
        <p:spPr>
          <a:xfrm>
            <a:off x="687467" y="4753808"/>
            <a:ext cx="6038493" cy="1760220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074081" y="495014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Preparation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83801" y="5374719"/>
            <a:ext cx="564582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Curated for language consistency, cleaned, deduplicated, and filtered for quality. Dataset splits for training, validation, and testing.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292340" y="6800969"/>
            <a:ext cx="589240" cy="22860"/>
          </a:xfrm>
          <a:prstGeom prst="roundRect">
            <a:avLst>
              <a:gd name="adj" fmla="val 128902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7241560" y="6738759"/>
            <a:ext cx="147280" cy="147280"/>
          </a:xfrm>
          <a:prstGeom prst="roundRect">
            <a:avLst>
              <a:gd name="adj" fmla="val 310429"/>
            </a:avLst>
          </a:prstGeom>
          <a:solidFill>
            <a:srgbClr val="3E2513"/>
          </a:solidFill>
          <a:ln/>
        </p:spPr>
      </p:sp>
      <p:sp>
        <p:nvSpPr>
          <p:cNvPr id="13" name="Shape 10"/>
          <p:cNvSpPr/>
          <p:nvPr/>
        </p:nvSpPr>
        <p:spPr>
          <a:xfrm>
            <a:off x="7904440" y="5932289"/>
            <a:ext cx="6038493" cy="1760220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8100774" y="6128623"/>
            <a:ext cx="29032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Hybrid Retrieval System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100774" y="6553200"/>
            <a:ext cx="564582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Expands candidate sets, normalizes sparse scores, computes weighted hybrid scores, and returns top-K documents. Ensures fair fusion and reproducible results.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9B1807-8214-F641-AB26-19EC0458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243104"/>
            <a:ext cx="7200900" cy="255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568A-5569-7547-A964-0D8C2427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019" y="476725"/>
            <a:ext cx="3862842" cy="20279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6">
            <a:lumMod val="40000"/>
            <a:lumOff val="6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1557338"/>
            <a:ext cx="4839533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 and Analysis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798" y="2539603"/>
            <a:ext cx="1328880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experimental results demonstrate the effectiveness of CodeRAG's hybrid approach and RL optimization.</a:t>
            </a:r>
            <a:endParaRPr lang="en-US" sz="1500" dirty="0"/>
          </a:p>
        </p:txBody>
      </p:sp>
      <p:sp>
        <p:nvSpPr>
          <p:cNvPr id="9" name="Text 2"/>
          <p:cNvSpPr/>
          <p:nvPr/>
        </p:nvSpPr>
        <p:spPr>
          <a:xfrm>
            <a:off x="670798" y="7049333"/>
            <a:ext cx="1328880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findings include hybrid retrieval outperforming single methods, RL-driven weight optimization improving over static heuristics, and Gemini demonstrating strong Hinglish fluency.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F8BD8-3E0D-C54A-AAA4-999640A9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350339"/>
            <a:ext cx="3873500" cy="3321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3AECA-E59A-3C40-A73F-1A7C59D29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8" y="2912307"/>
            <a:ext cx="5892800" cy="4197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A7ECC5-A73E-B84F-86CC-218037B9C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096" y="3223379"/>
            <a:ext cx="4149904" cy="3464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AE2F0-816F-EF4D-9DA7-27CB18B70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145667"/>
            <a:ext cx="3683000" cy="2301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774</Words>
  <Application>Microsoft Macintosh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Consolas</vt:lpstr>
      <vt:lpstr>Platypi Medium</vt:lpstr>
      <vt:lpstr>Calibri</vt:lpstr>
      <vt:lpstr>Source Serif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Office User</cp:lastModifiedBy>
  <cp:revision>5</cp:revision>
  <dcterms:created xsi:type="dcterms:W3CDTF">2025-11-18T03:57:41Z</dcterms:created>
  <dcterms:modified xsi:type="dcterms:W3CDTF">2025-11-18T04:33:49Z</dcterms:modified>
</cp:coreProperties>
</file>